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2" r:id="rId3"/>
    <p:sldMasterId id="2147483666" r:id="rId4"/>
  </p:sldMasterIdLst>
  <p:notesMasterIdLst>
    <p:notesMasterId r:id="rId69"/>
  </p:notesMasterIdLst>
  <p:handoutMasterIdLst>
    <p:handoutMasterId r:id="rId70"/>
  </p:handoutMasterIdLst>
  <p:sldIdLst>
    <p:sldId id="256" r:id="rId5"/>
    <p:sldId id="319" r:id="rId6"/>
    <p:sldId id="351" r:id="rId7"/>
    <p:sldId id="409" r:id="rId8"/>
    <p:sldId id="410" r:id="rId9"/>
    <p:sldId id="400" r:id="rId10"/>
    <p:sldId id="411" r:id="rId11"/>
    <p:sldId id="412" r:id="rId12"/>
    <p:sldId id="413" r:id="rId13"/>
    <p:sldId id="414" r:id="rId14"/>
    <p:sldId id="415" r:id="rId15"/>
    <p:sldId id="416" r:id="rId16"/>
    <p:sldId id="417" r:id="rId17"/>
    <p:sldId id="418" r:id="rId18"/>
    <p:sldId id="419" r:id="rId19"/>
    <p:sldId id="420" r:id="rId20"/>
    <p:sldId id="421" r:id="rId21"/>
    <p:sldId id="422" r:id="rId22"/>
    <p:sldId id="423" r:id="rId23"/>
    <p:sldId id="424" r:id="rId24"/>
    <p:sldId id="425" r:id="rId25"/>
    <p:sldId id="426" r:id="rId26"/>
    <p:sldId id="428" r:id="rId27"/>
    <p:sldId id="429" r:id="rId28"/>
    <p:sldId id="430" r:id="rId29"/>
    <p:sldId id="431" r:id="rId30"/>
    <p:sldId id="432" r:id="rId31"/>
    <p:sldId id="433" r:id="rId32"/>
    <p:sldId id="434" r:id="rId33"/>
    <p:sldId id="435" r:id="rId34"/>
    <p:sldId id="436" r:id="rId35"/>
    <p:sldId id="437" r:id="rId36"/>
    <p:sldId id="438" r:id="rId37"/>
    <p:sldId id="439" r:id="rId38"/>
    <p:sldId id="440" r:id="rId39"/>
    <p:sldId id="441" r:id="rId40"/>
    <p:sldId id="442" r:id="rId41"/>
    <p:sldId id="443" r:id="rId42"/>
    <p:sldId id="444" r:id="rId43"/>
    <p:sldId id="445" r:id="rId44"/>
    <p:sldId id="446" r:id="rId45"/>
    <p:sldId id="447" r:id="rId46"/>
    <p:sldId id="448" r:id="rId47"/>
    <p:sldId id="449" r:id="rId48"/>
    <p:sldId id="450" r:id="rId49"/>
    <p:sldId id="451" r:id="rId50"/>
    <p:sldId id="452" r:id="rId51"/>
    <p:sldId id="453" r:id="rId52"/>
    <p:sldId id="454" r:id="rId53"/>
    <p:sldId id="455" r:id="rId54"/>
    <p:sldId id="456" r:id="rId55"/>
    <p:sldId id="457" r:id="rId56"/>
    <p:sldId id="458" r:id="rId57"/>
    <p:sldId id="459" r:id="rId58"/>
    <p:sldId id="460" r:id="rId59"/>
    <p:sldId id="461" r:id="rId60"/>
    <p:sldId id="462" r:id="rId61"/>
    <p:sldId id="463" r:id="rId62"/>
    <p:sldId id="464" r:id="rId63"/>
    <p:sldId id="465" r:id="rId64"/>
    <p:sldId id="466" r:id="rId65"/>
    <p:sldId id="467" r:id="rId66"/>
    <p:sldId id="396" r:id="rId67"/>
    <p:sldId id="468" r:id="rId6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566" autoAdjust="0"/>
    <p:restoredTop sz="94660"/>
  </p:normalViewPr>
  <p:slideViewPr>
    <p:cSldViewPr>
      <p:cViewPr varScale="1">
        <p:scale>
          <a:sx n="96" d="100"/>
          <a:sy n="96" d="100"/>
        </p:scale>
        <p:origin x="15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7" d="100"/>
          <a:sy n="77" d="100"/>
        </p:scale>
        <p:origin x="256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05442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12630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4850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1625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2976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8213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0466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8627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21304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65284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6045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91129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7472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9665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71720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04102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59866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00784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66707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73177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32487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87813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33805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4952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98453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0776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6649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37048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45657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34673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97273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81706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13113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35001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0856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42751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93682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74828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51075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00752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87579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69236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88957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26652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64536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3055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59533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89555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353008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449760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68417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970894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80346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944600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12301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99772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120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34012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455521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817479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889270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563938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6037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8291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3343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4222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423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715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371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244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858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760EC-57F0-4A79-8F61-ED9115704460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4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7D4AF-3251-4176-B2ED-352AF1798B7D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239F0-0234-4DB9-8BB5-B635F5AB68B7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8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CC6EB-D90A-4C0B-B2AA-E1EBB1566D11}" type="slidenum">
              <a:rPr lang="en-CA" smtClean="0"/>
              <a:t>‹#›</a:t>
            </a:fld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2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9889" y="2296750"/>
            <a:ext cx="7034639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200"/>
              </a:lnSpc>
            </a:pPr>
            <a:r>
              <a:rPr lang="en-US" b="1" spc="-150" dirty="0"/>
              <a:t>Art in the </a:t>
            </a:r>
            <a:r>
              <a:rPr lang="en-US" b="1" spc="-150" dirty="0" smtClean="0"/>
              <a:t>street</a:t>
            </a:r>
            <a:endParaRPr lang="en-US" b="1" spc="-15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29849" y="2780928"/>
            <a:ext cx="7034639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CA" sz="3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5223" y="2924944"/>
            <a:ext cx="7034639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200"/>
              </a:lnSpc>
            </a:pPr>
            <a:r>
              <a:rPr lang="en-CA" sz="4000" spc="-150" dirty="0"/>
              <a:t>What is art?</a:t>
            </a:r>
          </a:p>
          <a:p>
            <a:pPr algn="l">
              <a:lnSpc>
                <a:spcPts val="4200"/>
              </a:lnSpc>
            </a:pPr>
            <a:r>
              <a:rPr lang="en-CA" sz="4000" spc="-150" dirty="0"/>
              <a:t>Graffiti…art or vandalism?</a:t>
            </a:r>
          </a:p>
        </p:txBody>
      </p:sp>
    </p:spTree>
    <p:extLst>
      <p:ext uri="{BB962C8B-B14F-4D97-AF65-F5344CB8AC3E}">
        <p14:creationId xmlns:p14="http://schemas.microsoft.com/office/powerpoint/2010/main" val="394768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1160145"/>
          <p:cNvPicPr>
            <a:picLocks noGrp="1" noChangeAspect="1"/>
          </p:cNvPicPr>
          <p:nvPr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868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637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160191"/>
          <p:cNvPicPr>
            <a:picLocks noGrp="1" noChangeAspect="1"/>
          </p:cNvPicPr>
          <p:nvPr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63"/>
          <a:stretch/>
        </p:blipFill>
        <p:spPr>
          <a:xfrm>
            <a:off x="0" y="-548680"/>
            <a:ext cx="9144000" cy="68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598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160199"/>
          <p:cNvPicPr>
            <a:picLocks noGrp="1" noChangeAspect="1"/>
          </p:cNvPicPr>
          <p:nvPr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94" y="-27384"/>
            <a:ext cx="4731990" cy="6309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759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160200"/>
          <p:cNvPicPr>
            <a:picLocks noGrp="1" noChangeAspect="1"/>
          </p:cNvPicPr>
          <p:nvPr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08" y="-603448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201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3372"/>
          <p:cNvPicPr>
            <a:picLocks noGrp="1" noChangeAspect="1"/>
          </p:cNvPicPr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2"/>
          <a:stretch/>
        </p:blipFill>
        <p:spPr>
          <a:xfrm>
            <a:off x="0" y="1052736"/>
            <a:ext cx="9144000" cy="52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793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3415 - Copy"/>
          <p:cNvPicPr>
            <a:picLocks noGrp="1" noChangeAspect="1"/>
          </p:cNvPicPr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9" b="-488"/>
          <a:stretch/>
        </p:blipFill>
        <p:spPr>
          <a:xfrm>
            <a:off x="0" y="1089320"/>
            <a:ext cx="9144000" cy="52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858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3416 - Copy"/>
          <p:cNvPicPr>
            <a:picLocks noGrp="1" noChangeAspect="1"/>
          </p:cNvPicPr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62"/>
          <a:stretch/>
        </p:blipFill>
        <p:spPr>
          <a:xfrm>
            <a:off x="3417465" y="-548680"/>
            <a:ext cx="4106863" cy="68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882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3417"/>
          <p:cNvPicPr>
            <a:picLocks noGrp="1" noChangeAspect="1"/>
          </p:cNvPicPr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137"/>
          <a:stretch/>
        </p:blipFill>
        <p:spPr>
          <a:xfrm>
            <a:off x="3201441" y="0"/>
            <a:ext cx="4106863" cy="63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51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3418"/>
          <p:cNvPicPr>
            <a:picLocks noGrp="1" noChangeAspect="1"/>
          </p:cNvPicPr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2"/>
          <a:stretch/>
        </p:blipFill>
        <p:spPr>
          <a:xfrm>
            <a:off x="0" y="1052736"/>
            <a:ext cx="9144000" cy="52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405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3419"/>
          <p:cNvPicPr>
            <a:picLocks noGrp="1" noChangeAspect="1"/>
          </p:cNvPicPr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3"/>
          <a:stretch/>
        </p:blipFill>
        <p:spPr>
          <a:xfrm>
            <a:off x="2769393" y="0"/>
            <a:ext cx="4106863" cy="626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867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273986" y="2564904"/>
            <a:ext cx="8065926" cy="24482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4000" spc="-150" dirty="0" smtClean="0">
                <a:solidFill>
                  <a:srgbClr val="000000"/>
                </a:solidFill>
              </a:rPr>
              <a:t>What </a:t>
            </a:r>
            <a:r>
              <a:rPr lang="en-CA" sz="4000" spc="-150" dirty="0">
                <a:solidFill>
                  <a:srgbClr val="000000"/>
                </a:solidFill>
              </a:rPr>
              <a:t>is graffiti?</a:t>
            </a:r>
          </a:p>
          <a:p>
            <a:pPr algn="l"/>
            <a:r>
              <a:rPr lang="en-CA" sz="4000" spc="-150" dirty="0">
                <a:solidFill>
                  <a:srgbClr val="000000"/>
                </a:solidFill>
              </a:rPr>
              <a:t>Is graffiti art?</a:t>
            </a:r>
          </a:p>
          <a:p>
            <a:pPr algn="l"/>
            <a:r>
              <a:rPr lang="en-CA" sz="4000" spc="-150" dirty="0">
                <a:solidFill>
                  <a:srgbClr val="000000"/>
                </a:solidFill>
              </a:rPr>
              <a:t>How do you know?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259632" y="2006842"/>
            <a:ext cx="7920880" cy="39604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4800" b="1" dirty="0"/>
              <a:t>Discussion </a:t>
            </a:r>
            <a:r>
              <a:rPr lang="en-US" sz="4800" b="1" dirty="0" smtClean="0"/>
              <a:t>questions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10971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3421"/>
          <p:cNvPicPr>
            <a:picLocks noGrp="1" noChangeAspect="1"/>
          </p:cNvPicPr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2"/>
          <a:stretch/>
        </p:blipFill>
        <p:spPr>
          <a:xfrm>
            <a:off x="0" y="1089320"/>
            <a:ext cx="9144000" cy="52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9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3422"/>
          <p:cNvPicPr>
            <a:picLocks noGrp="1" noChangeAspect="1"/>
          </p:cNvPicPr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4" b="4662"/>
          <a:stretch/>
        </p:blipFill>
        <p:spPr>
          <a:xfrm>
            <a:off x="0" y="1052736"/>
            <a:ext cx="9180000" cy="52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571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88194" y="2725699"/>
            <a:ext cx="7300430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5400" b="1" spc="-150" dirty="0"/>
              <a:t>Venezuela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68114" y="3157747"/>
            <a:ext cx="7444446" cy="9193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4988" algn="l">
              <a:buClr>
                <a:srgbClr val="009999"/>
              </a:buClr>
            </a:pPr>
            <a:r>
              <a:rPr lang="en-CA" sz="2800" spc="-150" dirty="0">
                <a:solidFill>
                  <a:srgbClr val="000000"/>
                </a:solidFill>
              </a:rPr>
              <a:t>Images by Taina Kanerva </a:t>
            </a:r>
            <a:endParaRPr lang="en-CA" sz="2800" spc="-150" dirty="0" smtClean="0">
              <a:solidFill>
                <a:srgbClr val="000000"/>
              </a:solidFill>
            </a:endParaRPr>
          </a:p>
          <a:p>
            <a:pPr marL="534988" algn="l">
              <a:buClr>
                <a:srgbClr val="009999"/>
              </a:buClr>
            </a:pPr>
            <a:r>
              <a:rPr lang="en-CA" sz="2800" spc="-150" dirty="0" smtClean="0">
                <a:solidFill>
                  <a:srgbClr val="000000"/>
                </a:solidFill>
              </a:rPr>
              <a:t>and </a:t>
            </a:r>
            <a:r>
              <a:rPr lang="en-CA" sz="2800" spc="-150" dirty="0">
                <a:solidFill>
                  <a:srgbClr val="000000"/>
                </a:solidFill>
              </a:rPr>
              <a:t>Michelle Chambers</a:t>
            </a:r>
          </a:p>
        </p:txBody>
      </p:sp>
    </p:spTree>
    <p:extLst>
      <p:ext uri="{BB962C8B-B14F-4D97-AF65-F5344CB8AC3E}">
        <p14:creationId xmlns:p14="http://schemas.microsoft.com/office/powerpoint/2010/main" val="142877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140502"/>
          <p:cNvPicPr>
            <a:picLocks noGrp="1" noChangeAspect="1"/>
          </p:cNvPicPr>
          <p:nvPr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0"/>
            <a:ext cx="4680520" cy="6285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269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140512"/>
          <p:cNvPicPr>
            <a:picLocks noGrp="1" noChangeAspect="1"/>
          </p:cNvPicPr>
          <p:nvPr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00" y="-603448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72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140519"/>
          <p:cNvPicPr>
            <a:picLocks noGrp="1" noChangeAspect="1"/>
          </p:cNvPicPr>
          <p:nvPr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868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675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140520"/>
          <p:cNvPicPr>
            <a:picLocks noGrp="1" noChangeAspect="1"/>
          </p:cNvPicPr>
          <p:nvPr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144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599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140521"/>
          <p:cNvPicPr>
            <a:picLocks noGrp="1" noChangeAspect="1"/>
          </p:cNvPicPr>
          <p:nvPr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8"/>
          <a:stretch/>
        </p:blipFill>
        <p:spPr>
          <a:xfrm>
            <a:off x="0" y="0"/>
            <a:ext cx="9144000" cy="63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640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140529"/>
          <p:cNvPicPr>
            <a:picLocks noGrp="1" noChangeAspect="1"/>
          </p:cNvPicPr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8"/>
          <a:stretch/>
        </p:blipFill>
        <p:spPr>
          <a:xfrm>
            <a:off x="2956892" y="-27384"/>
            <a:ext cx="5143500" cy="63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806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140539"/>
          <p:cNvPicPr>
            <a:picLocks noGrp="1" noChangeAspect="1"/>
          </p:cNvPicPr>
          <p:nvPr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3"/>
          <a:stretch/>
        </p:blipFill>
        <p:spPr>
          <a:xfrm>
            <a:off x="0" y="-26680"/>
            <a:ext cx="9144000" cy="633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618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3568" y="1268760"/>
            <a:ext cx="7344816" cy="39604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3400" b="1" dirty="0"/>
              <a:t>Is this a piece of art or graffiti?</a:t>
            </a:r>
            <a:endParaRPr lang="en-US" sz="3400" b="1" dirty="0"/>
          </a:p>
        </p:txBody>
      </p:sp>
      <p:pic>
        <p:nvPicPr>
          <p:cNvPr id="7" name="Content Placeholder 3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44824"/>
            <a:ext cx="5369570" cy="402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9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140549"/>
          <p:cNvPicPr>
            <a:picLocks noGrp="1" noChangeAspect="1"/>
          </p:cNvPicPr>
          <p:nvPr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136"/>
          <a:stretch/>
        </p:blipFill>
        <p:spPr>
          <a:xfrm>
            <a:off x="0" y="-27384"/>
            <a:ext cx="9144000" cy="63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144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140634"/>
          <p:cNvPicPr>
            <a:picLocks noGrp="1" noChangeAspect="1"/>
          </p:cNvPicPr>
          <p:nvPr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8"/>
          <a:stretch/>
        </p:blipFill>
        <p:spPr>
          <a:xfrm>
            <a:off x="0" y="-27384"/>
            <a:ext cx="9144000" cy="63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347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140663"/>
          <p:cNvPicPr>
            <a:picLocks noGrp="1" noChangeAspect="1"/>
          </p:cNvPicPr>
          <p:nvPr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" r="9033"/>
          <a:stretch/>
        </p:blipFill>
        <p:spPr>
          <a:xfrm>
            <a:off x="0" y="-1078644"/>
            <a:ext cx="9198260" cy="73879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589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140747"/>
          <p:cNvPicPr>
            <a:picLocks noGrp="1" noChangeAspect="1"/>
          </p:cNvPicPr>
          <p:nvPr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60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2850"/>
          <p:cNvPicPr>
            <a:picLocks noGrp="1" noChangeAspect="1"/>
          </p:cNvPicPr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2"/>
          <a:stretch/>
        </p:blipFill>
        <p:spPr>
          <a:xfrm>
            <a:off x="0" y="1052736"/>
            <a:ext cx="9144000" cy="52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476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2851"/>
          <p:cNvPicPr>
            <a:picLocks noGrp="1" noChangeAspect="1"/>
          </p:cNvPicPr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2"/>
          <a:stretch/>
        </p:blipFill>
        <p:spPr>
          <a:xfrm>
            <a:off x="0" y="1052736"/>
            <a:ext cx="9144000" cy="52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223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2852"/>
          <p:cNvPicPr>
            <a:picLocks noGrp="1" noChangeAspect="1"/>
          </p:cNvPicPr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-3073"/>
          <a:stretch/>
        </p:blipFill>
        <p:spPr>
          <a:xfrm>
            <a:off x="0" y="1080000"/>
            <a:ext cx="9144000" cy="54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20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2853"/>
          <p:cNvPicPr>
            <a:picLocks noGrp="1" noChangeAspect="1"/>
          </p:cNvPicPr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3"/>
          <a:stretch/>
        </p:blipFill>
        <p:spPr>
          <a:xfrm>
            <a:off x="3129433" y="0"/>
            <a:ext cx="4106863" cy="626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040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140762"/>
          <p:cNvPicPr>
            <a:picLocks noGrp="1" noChangeAspect="1"/>
          </p:cNvPicPr>
          <p:nvPr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3"/>
          <a:stretch/>
        </p:blipFill>
        <p:spPr>
          <a:xfrm>
            <a:off x="0" y="0"/>
            <a:ext cx="9144000" cy="6309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568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140766"/>
          <p:cNvPicPr>
            <a:picLocks noGrp="1" noChangeAspect="1"/>
          </p:cNvPicPr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8"/>
          <a:stretch/>
        </p:blipFill>
        <p:spPr>
          <a:xfrm>
            <a:off x="0" y="0"/>
            <a:ext cx="5143500" cy="63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36" b="8138"/>
          <a:stretch/>
        </p:blipFill>
        <p:spPr bwMode="auto">
          <a:xfrm>
            <a:off x="4932041" y="0"/>
            <a:ext cx="4211960" cy="63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004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3568" y="1268760"/>
            <a:ext cx="7344816" cy="39604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3400" b="1" dirty="0"/>
              <a:t>Is this a piece of art or graffiti?</a:t>
            </a:r>
            <a:endParaRPr lang="en-US" sz="3400" b="1" dirty="0"/>
          </a:p>
        </p:txBody>
      </p:sp>
      <p:pic>
        <p:nvPicPr>
          <p:cNvPr id="5" name="Picture 4" descr="C:\Users\geotech5\Pictures\2015-08-07\7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7"/>
          <a:stretch/>
        </p:blipFill>
        <p:spPr bwMode="auto">
          <a:xfrm>
            <a:off x="827584" y="1883663"/>
            <a:ext cx="3600400" cy="420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19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1140772"/>
          <p:cNvPicPr>
            <a:picLocks noGrp="1" noChangeAspect="1"/>
          </p:cNvPicPr>
          <p:nvPr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9"/>
          <a:stretch/>
        </p:blipFill>
        <p:spPr>
          <a:xfrm>
            <a:off x="0" y="-206680"/>
            <a:ext cx="9144000" cy="65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2"/>
          <p:cNvSpPr txBox="1"/>
          <p:nvPr/>
        </p:nvSpPr>
        <p:spPr>
          <a:xfrm>
            <a:off x="395536" y="5661248"/>
            <a:ext cx="5661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chemeClr val="bg1"/>
                </a:solidFill>
              </a:rPr>
              <a:t>They say that the wanting to be just and the love is infinite</a:t>
            </a:r>
          </a:p>
        </p:txBody>
      </p:sp>
    </p:spTree>
    <p:extLst>
      <p:ext uri="{BB962C8B-B14F-4D97-AF65-F5344CB8AC3E}">
        <p14:creationId xmlns:p14="http://schemas.microsoft.com/office/powerpoint/2010/main" val="314563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375486" y="2725699"/>
            <a:ext cx="7300430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5400" b="1" spc="-150" dirty="0"/>
              <a:t>Canada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95736" y="3157747"/>
            <a:ext cx="7444446" cy="9193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4988" algn="l">
              <a:buClr>
                <a:srgbClr val="009999"/>
              </a:buClr>
            </a:pPr>
            <a:r>
              <a:rPr lang="en-CA" sz="2800" spc="-150" dirty="0">
                <a:solidFill>
                  <a:srgbClr val="000000"/>
                </a:solidFill>
              </a:rPr>
              <a:t>Images by Taina Kanerva</a:t>
            </a:r>
          </a:p>
        </p:txBody>
      </p:sp>
    </p:spTree>
    <p:extLst>
      <p:ext uri="{BB962C8B-B14F-4D97-AF65-F5344CB8AC3E}">
        <p14:creationId xmlns:p14="http://schemas.microsoft.com/office/powerpoint/2010/main" val="170355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84"/>
          <p:cNvPicPr>
            <a:picLocks noGrp="1" noChangeAspect="1"/>
          </p:cNvPicPr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3"/>
          <a:stretch/>
        </p:blipFill>
        <p:spPr>
          <a:xfrm>
            <a:off x="3100908" y="0"/>
            <a:ext cx="5143500" cy="626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671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87"/>
          <p:cNvPicPr>
            <a:picLocks noGrp="1" noChangeAspect="1"/>
          </p:cNvPicPr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-800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081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92"/>
          <p:cNvPicPr>
            <a:picLocks noGrp="1" noChangeAspect="1"/>
          </p:cNvPicPr>
          <p:nvPr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-27384"/>
            <a:ext cx="4731990" cy="6309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20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94"/>
          <p:cNvPicPr>
            <a:picLocks noGrp="1" noChangeAspect="1"/>
          </p:cNvPicPr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3"/>
          <a:stretch/>
        </p:blipFill>
        <p:spPr>
          <a:xfrm>
            <a:off x="0" y="0"/>
            <a:ext cx="9144000" cy="626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93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95"/>
          <p:cNvPicPr>
            <a:picLocks noGrp="1" noChangeAspect="1"/>
          </p:cNvPicPr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3"/>
          <a:stretch/>
        </p:blipFill>
        <p:spPr>
          <a:xfrm>
            <a:off x="0" y="0"/>
            <a:ext cx="9144000" cy="626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083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8"/>
          <a:stretch/>
        </p:blipFill>
        <p:spPr>
          <a:xfrm>
            <a:off x="0" y="0"/>
            <a:ext cx="9144000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3"/>
          <a:stretch/>
        </p:blipFill>
        <p:spPr>
          <a:xfrm>
            <a:off x="0" y="0"/>
            <a:ext cx="9144000" cy="6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8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2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3568" y="1268760"/>
            <a:ext cx="7344816" cy="39604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3400" b="1" dirty="0"/>
              <a:t>Graffiti or </a:t>
            </a:r>
            <a:r>
              <a:rPr lang="en-CA" sz="3400" b="1" dirty="0" smtClean="0"/>
              <a:t>art</a:t>
            </a:r>
            <a:r>
              <a:rPr lang="en-CA" sz="3400" b="1" dirty="0"/>
              <a:t>?</a:t>
            </a:r>
            <a:endParaRPr lang="en-US" sz="34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1772817"/>
            <a:ext cx="3528392" cy="2646294"/>
          </a:xfrm>
          <a:prstGeom prst="rect">
            <a:avLst/>
          </a:prstGeom>
        </p:spPr>
      </p:pic>
      <p:pic>
        <p:nvPicPr>
          <p:cNvPr id="7" name="Picture 6" descr="D:\Pictures\iphone\104APPLE\IMG_45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72817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26448" y="4725144"/>
            <a:ext cx="7201936" cy="108012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1800" dirty="0">
                <a:solidFill>
                  <a:srgbClr val="000000"/>
                </a:solidFill>
              </a:rPr>
              <a:t>Like a moon &amp; a star we came together and changed each other</a:t>
            </a:r>
          </a:p>
          <a:p>
            <a:pPr algn="l"/>
            <a:r>
              <a:rPr lang="en-CA" sz="1200" dirty="0" smtClean="0">
                <a:solidFill>
                  <a:srgbClr val="000000"/>
                </a:solidFill>
              </a:rPr>
              <a:t>.</a:t>
            </a:r>
            <a:endParaRPr lang="en-CA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64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Pictures\iphone\104APPLE\IMG_45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3"/>
          <a:stretch/>
        </p:blipFill>
        <p:spPr bwMode="auto">
          <a:xfrm>
            <a:off x="0" y="0"/>
            <a:ext cx="9144000" cy="62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98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Pictures\iphone\104APPLE\IMG_45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3"/>
          <a:stretch/>
        </p:blipFill>
        <p:spPr bwMode="auto">
          <a:xfrm>
            <a:off x="0" y="0"/>
            <a:ext cx="9144000" cy="62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64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090965"/>
          <p:cNvPicPr>
            <a:picLocks noGrp="1" noChangeAspect="1"/>
          </p:cNvPicPr>
          <p:nvPr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144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001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537"/>
          <p:cNvPicPr>
            <a:picLocks noGrp="1" noChangeAspect="1"/>
          </p:cNvPicPr>
          <p:nvPr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71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4686"/>
          <p:cNvPicPr>
            <a:picLocks noGrp="1" noChangeAspect="1"/>
          </p:cNvPicPr>
          <p:nvPr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291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381"/>
          <p:cNvPicPr>
            <a:picLocks noGrp="1" noChangeAspect="1"/>
          </p:cNvPicPr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3" b="-9964"/>
          <a:stretch/>
        </p:blipFill>
        <p:spPr>
          <a:xfrm rot="10800000">
            <a:off x="0" y="-684000"/>
            <a:ext cx="9144000" cy="69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67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385"/>
          <p:cNvPicPr>
            <a:picLocks noGrp="1" noChangeAspect="1"/>
          </p:cNvPicPr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8" b="-7995"/>
          <a:stretch/>
        </p:blipFill>
        <p:spPr>
          <a:xfrm rot="10800000">
            <a:off x="0" y="-612000"/>
            <a:ext cx="9144000" cy="687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314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390"/>
          <p:cNvPicPr>
            <a:picLocks noGrp="1" noChangeAspect="1"/>
          </p:cNvPicPr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87" t="-218" r="8787" b="130"/>
          <a:stretch/>
        </p:blipFill>
        <p:spPr>
          <a:xfrm rot="5400000">
            <a:off x="2097391" y="251552"/>
            <a:ext cx="6858000" cy="51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017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394"/>
          <p:cNvPicPr>
            <a:picLocks noGrp="1" noChangeAspect="1"/>
          </p:cNvPicPr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02" r="8302"/>
          <a:stretch/>
        </p:blipFill>
        <p:spPr>
          <a:xfrm rot="5400000">
            <a:off x="2130574" y="28800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048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397"/>
          <p:cNvPicPr>
            <a:picLocks noGrp="1" noChangeAspect="1"/>
          </p:cNvPicPr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9" t="480" r="8137" b="-569"/>
          <a:stretch/>
        </p:blipFill>
        <p:spPr>
          <a:xfrm rot="5400000">
            <a:off x="2250391" y="432000"/>
            <a:ext cx="6552000" cy="51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228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83938" y="1412776"/>
            <a:ext cx="7300430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3500" b="1" spc="-150" dirty="0"/>
              <a:t>Is this a piece of art or graffiti?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3938" y="1988840"/>
            <a:ext cx="7732478" cy="388843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en-CA" sz="2800" spc="-150" dirty="0">
                <a:solidFill>
                  <a:srgbClr val="000000"/>
                </a:solidFill>
              </a:rPr>
              <a:t>Did you differently about the images shown? Explain.</a:t>
            </a:r>
          </a:p>
          <a:p>
            <a:pPr marL="342900" indent="-342900" algn="l"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en-CA" sz="2800" spc="-150" dirty="0">
                <a:solidFill>
                  <a:srgbClr val="000000"/>
                </a:solidFill>
              </a:rPr>
              <a:t>Is there a difference between art and graffiti?</a:t>
            </a:r>
          </a:p>
          <a:p>
            <a:pPr marL="342900" indent="-342900" algn="l"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en-CA" sz="2800" spc="-150" dirty="0">
                <a:solidFill>
                  <a:srgbClr val="000000"/>
                </a:solidFill>
              </a:rPr>
              <a:t>What is the purpose of graffiti?</a:t>
            </a:r>
          </a:p>
          <a:p>
            <a:pPr marL="342900" indent="-342900" algn="l"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en-CA" sz="2800" spc="-150" dirty="0">
                <a:solidFill>
                  <a:srgbClr val="000000"/>
                </a:solidFill>
              </a:rPr>
              <a:t>How does graffiti influence society?</a:t>
            </a:r>
          </a:p>
        </p:txBody>
      </p:sp>
    </p:spTree>
    <p:extLst>
      <p:ext uri="{BB962C8B-B14F-4D97-AF65-F5344CB8AC3E}">
        <p14:creationId xmlns:p14="http://schemas.microsoft.com/office/powerpoint/2010/main" val="342064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398"/>
          <p:cNvPicPr>
            <a:picLocks noGrp="1" noChangeAspect="1"/>
          </p:cNvPicPr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02" r="8302"/>
          <a:stretch/>
        </p:blipFill>
        <p:spPr>
          <a:xfrm rot="5400000">
            <a:off x="2243657" y="28800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696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400"/>
          <p:cNvPicPr>
            <a:picLocks noGrp="1" noChangeAspect="1"/>
          </p:cNvPicPr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3"/>
          <a:stretch/>
        </p:blipFill>
        <p:spPr>
          <a:xfrm>
            <a:off x="0" y="0"/>
            <a:ext cx="9144000" cy="626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461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403"/>
          <p:cNvPicPr>
            <a:picLocks noGrp="1" noChangeAspect="1"/>
          </p:cNvPicPr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3"/>
          <a:stretch/>
        </p:blipFill>
        <p:spPr>
          <a:xfrm>
            <a:off x="0" y="0"/>
            <a:ext cx="9144000" cy="626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057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43608" y="1484784"/>
            <a:ext cx="7272808" cy="47525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rgbClr val="009999"/>
              </a:buClr>
            </a:pPr>
            <a:r>
              <a:rPr lang="en-CA" sz="2400" spc="-150" dirty="0">
                <a:solidFill>
                  <a:srgbClr val="000000"/>
                </a:solidFill>
              </a:rPr>
              <a:t>Now that you have examined the images, let’s discuss the questions</a:t>
            </a:r>
            <a:r>
              <a:rPr lang="en-CA" sz="2400" spc="-150" dirty="0" smtClean="0">
                <a:solidFill>
                  <a:srgbClr val="000000"/>
                </a:solidFill>
              </a:rPr>
              <a:t>:</a:t>
            </a:r>
          </a:p>
          <a:p>
            <a:pPr algn="l">
              <a:buClr>
                <a:srgbClr val="009999"/>
              </a:buClr>
            </a:pPr>
            <a:endParaRPr lang="en-CA" sz="800" spc="-150" dirty="0">
              <a:solidFill>
                <a:srgbClr val="000000"/>
              </a:solidFill>
            </a:endParaRPr>
          </a:p>
          <a:p>
            <a:pPr marL="342900" indent="-342900" algn="l"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en-CA" sz="2400" spc="-150" dirty="0">
                <a:solidFill>
                  <a:srgbClr val="000000"/>
                </a:solidFill>
              </a:rPr>
              <a:t>Is there a common thread to the images?</a:t>
            </a:r>
          </a:p>
          <a:p>
            <a:pPr marL="342900" indent="-342900" algn="l"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en-CA" sz="2400" spc="-150" dirty="0">
                <a:solidFill>
                  <a:srgbClr val="000000"/>
                </a:solidFill>
              </a:rPr>
              <a:t>How do I feel looking at these images? Note any reactions or feelings that they evoke.</a:t>
            </a:r>
          </a:p>
          <a:p>
            <a:pPr marL="342900" indent="-342900" algn="l"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en-CA" sz="2400" spc="-150" dirty="0">
                <a:solidFill>
                  <a:srgbClr val="000000"/>
                </a:solidFill>
              </a:rPr>
              <a:t>How is the graffiti different in each of the countries?</a:t>
            </a:r>
          </a:p>
          <a:p>
            <a:pPr marL="342900" indent="-342900" algn="l"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en-CA" sz="2400" spc="-150" dirty="0">
                <a:solidFill>
                  <a:srgbClr val="000000"/>
                </a:solidFill>
              </a:rPr>
              <a:t>How do you view the country given the images you have seen?</a:t>
            </a:r>
          </a:p>
          <a:p>
            <a:pPr marL="342900" indent="-342900" algn="l"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en-CA" sz="2400" spc="-150" dirty="0">
                <a:solidFill>
                  <a:srgbClr val="000000"/>
                </a:solidFill>
              </a:rPr>
              <a:t>Would seeing these images have any influence on people living within the given society? If so, explain.</a:t>
            </a:r>
          </a:p>
          <a:p>
            <a:pPr marL="342900" indent="-342900" algn="l"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en-CA" sz="2400" spc="-150" dirty="0">
                <a:solidFill>
                  <a:srgbClr val="000000"/>
                </a:solidFill>
              </a:rPr>
              <a:t>Does this form of art have value?</a:t>
            </a:r>
          </a:p>
          <a:p>
            <a:pPr algn="l">
              <a:buClr>
                <a:srgbClr val="009999"/>
              </a:buClr>
            </a:pPr>
            <a:endParaRPr lang="en-CA" sz="3600" spc="-1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82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43608" y="1484784"/>
            <a:ext cx="7272808" cy="47525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rgbClr val="009999"/>
              </a:buClr>
            </a:pPr>
            <a:r>
              <a:rPr lang="en-CA" sz="2400" b="1" spc="-150" dirty="0">
                <a:solidFill>
                  <a:srgbClr val="000000"/>
                </a:solidFill>
              </a:rPr>
              <a:t>Final thoughts…</a:t>
            </a:r>
          </a:p>
          <a:p>
            <a:pPr algn="l">
              <a:buClr>
                <a:srgbClr val="009999"/>
              </a:buClr>
            </a:pPr>
            <a:endParaRPr lang="en-CA" sz="800" spc="-150" dirty="0">
              <a:solidFill>
                <a:srgbClr val="000000"/>
              </a:solidFill>
            </a:endParaRPr>
          </a:p>
          <a:p>
            <a:pPr marL="342900" indent="-342900" algn="l"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en-CA" sz="2400" spc="-150" dirty="0">
                <a:solidFill>
                  <a:srgbClr val="000000"/>
                </a:solidFill>
              </a:rPr>
              <a:t>What are the images you see on the street in your community?</a:t>
            </a:r>
          </a:p>
          <a:p>
            <a:pPr marL="342900" indent="-342900" algn="l"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en-CA" sz="2400" spc="-150" dirty="0">
                <a:solidFill>
                  <a:srgbClr val="000000"/>
                </a:solidFill>
              </a:rPr>
              <a:t>What do these images say to visitors about your community?</a:t>
            </a:r>
          </a:p>
          <a:p>
            <a:pPr marL="342900" indent="-342900" algn="l"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en-CA" sz="2400" spc="-150" dirty="0">
                <a:solidFill>
                  <a:srgbClr val="000000"/>
                </a:solidFill>
              </a:rPr>
              <a:t>How do these images influence the people who live in your community?</a:t>
            </a:r>
          </a:p>
          <a:p>
            <a:pPr marL="342900" indent="-342900" algn="l"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en-CA" sz="2400" spc="-150" dirty="0">
                <a:solidFill>
                  <a:srgbClr val="000000"/>
                </a:solidFill>
              </a:rPr>
              <a:t>Are there images or changes you would make to your community to include more or less street art? Explain your response.</a:t>
            </a:r>
          </a:p>
          <a:p>
            <a:pPr algn="l">
              <a:buClr>
                <a:srgbClr val="009999"/>
              </a:buClr>
            </a:pPr>
            <a:endParaRPr lang="en-CA" sz="3600" spc="-1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30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83938" y="1412776"/>
            <a:ext cx="7300430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3500" b="1" spc="-150" dirty="0"/>
              <a:t>Art on the </a:t>
            </a:r>
            <a:r>
              <a:rPr lang="en-CA" sz="3500" b="1" spc="-150" dirty="0" smtClean="0"/>
              <a:t>street</a:t>
            </a:r>
            <a:endParaRPr lang="en-CA" sz="3500" b="1" spc="-15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3938" y="1988840"/>
            <a:ext cx="8092518" cy="388843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en-CA" sz="2800" spc="-150" dirty="0">
                <a:solidFill>
                  <a:srgbClr val="000000"/>
                </a:solidFill>
              </a:rPr>
              <a:t>You are now going to look at various examples of street art from Canada, Norway and Venezuela.</a:t>
            </a:r>
          </a:p>
          <a:p>
            <a:pPr marL="342900" indent="-342900" algn="l"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en-CA" sz="2800" spc="-150" dirty="0">
                <a:solidFill>
                  <a:srgbClr val="000000"/>
                </a:solidFill>
              </a:rPr>
              <a:t>Examine the following images. As you look at them ask yourself:</a:t>
            </a:r>
          </a:p>
          <a:p>
            <a:pPr marL="992188" indent="-457200" algn="l">
              <a:buClr>
                <a:srgbClr val="009999"/>
              </a:buClr>
              <a:buFont typeface="Wingdings" panose="05000000000000000000" pitchFamily="2" charset="2"/>
              <a:buChar char="v"/>
            </a:pPr>
            <a:r>
              <a:rPr lang="en-CA" sz="2800" spc="-150" dirty="0">
                <a:solidFill>
                  <a:srgbClr val="000000"/>
                </a:solidFill>
              </a:rPr>
              <a:t>Is there a common thread to the images?</a:t>
            </a:r>
          </a:p>
          <a:p>
            <a:pPr marL="992188" indent="-457200" algn="l">
              <a:buClr>
                <a:srgbClr val="009999"/>
              </a:buClr>
              <a:buFont typeface="Wingdings" panose="05000000000000000000" pitchFamily="2" charset="2"/>
              <a:buChar char="v"/>
            </a:pPr>
            <a:r>
              <a:rPr lang="en-CA" sz="2800" spc="-150" dirty="0">
                <a:solidFill>
                  <a:srgbClr val="000000"/>
                </a:solidFill>
              </a:rPr>
              <a:t>How do I feel looking at these images? Note any reactions or feelings that they evoke.</a:t>
            </a:r>
          </a:p>
          <a:p>
            <a:pPr marL="992188" indent="-457200" algn="l">
              <a:buClr>
                <a:srgbClr val="009999"/>
              </a:buClr>
              <a:buFont typeface="Wingdings" panose="05000000000000000000" pitchFamily="2" charset="2"/>
              <a:buChar char="v"/>
            </a:pPr>
            <a:r>
              <a:rPr lang="en-CA" sz="2800" spc="-150" dirty="0">
                <a:solidFill>
                  <a:srgbClr val="000000"/>
                </a:solidFill>
              </a:rPr>
              <a:t>How is the street art different in each of the countries</a:t>
            </a:r>
            <a:r>
              <a:rPr lang="en-CA" sz="2800" spc="-150" dirty="0" smtClean="0">
                <a:solidFill>
                  <a:srgbClr val="000000"/>
                </a:solidFill>
              </a:rPr>
              <a:t>?</a:t>
            </a:r>
            <a:endParaRPr lang="en-CA" sz="2800" spc="-1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99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83938" y="1412776"/>
            <a:ext cx="7300430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3500" b="1" spc="-150" dirty="0"/>
              <a:t>Art on the </a:t>
            </a:r>
            <a:r>
              <a:rPr lang="en-CA" sz="3500" b="1" spc="-150" dirty="0" smtClean="0"/>
              <a:t>street</a:t>
            </a:r>
            <a:endParaRPr lang="en-CA" sz="3500" b="1" spc="-15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3938" y="1988840"/>
            <a:ext cx="7444446" cy="388843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92188" indent="-457200" algn="l">
              <a:buClr>
                <a:srgbClr val="009999"/>
              </a:buClr>
              <a:buFont typeface="Wingdings" panose="05000000000000000000" pitchFamily="2" charset="2"/>
              <a:buChar char="v"/>
            </a:pPr>
            <a:r>
              <a:rPr lang="en-CA" sz="2800" spc="-150" dirty="0" smtClean="0">
                <a:solidFill>
                  <a:srgbClr val="000000"/>
                </a:solidFill>
              </a:rPr>
              <a:t>How </a:t>
            </a:r>
            <a:r>
              <a:rPr lang="en-CA" sz="2800" spc="-150" dirty="0">
                <a:solidFill>
                  <a:srgbClr val="000000"/>
                </a:solidFill>
              </a:rPr>
              <a:t>do you view the country given the images you have seen.</a:t>
            </a:r>
          </a:p>
          <a:p>
            <a:pPr marL="992188" indent="-457200" algn="l">
              <a:buClr>
                <a:srgbClr val="009999"/>
              </a:buClr>
              <a:buFont typeface="Wingdings" panose="05000000000000000000" pitchFamily="2" charset="2"/>
              <a:buChar char="v"/>
            </a:pPr>
            <a:r>
              <a:rPr lang="en-CA" sz="2800" spc="-150" dirty="0">
                <a:solidFill>
                  <a:srgbClr val="000000"/>
                </a:solidFill>
              </a:rPr>
              <a:t>Would seeing these images have any influence on people living within the given society? If so, explain.</a:t>
            </a:r>
          </a:p>
          <a:p>
            <a:pPr marL="992188" indent="-457200" algn="l">
              <a:buClr>
                <a:srgbClr val="009999"/>
              </a:buClr>
              <a:buFont typeface="Wingdings" panose="05000000000000000000" pitchFamily="2" charset="2"/>
              <a:buChar char="v"/>
            </a:pPr>
            <a:r>
              <a:rPr lang="en-CA" sz="2800" spc="-150" dirty="0">
                <a:solidFill>
                  <a:srgbClr val="000000"/>
                </a:solidFill>
              </a:rPr>
              <a:t>Does this form of art have value?</a:t>
            </a:r>
          </a:p>
        </p:txBody>
      </p:sp>
    </p:spTree>
    <p:extLst>
      <p:ext uri="{BB962C8B-B14F-4D97-AF65-F5344CB8AC3E}">
        <p14:creationId xmlns:p14="http://schemas.microsoft.com/office/powerpoint/2010/main" val="169778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59832" y="2725699"/>
            <a:ext cx="7300430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5400" b="1" spc="-150" dirty="0"/>
              <a:t>Norway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52090" y="3157747"/>
            <a:ext cx="7444446" cy="9193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4988" algn="l">
              <a:buClr>
                <a:srgbClr val="009999"/>
              </a:buClr>
            </a:pPr>
            <a:r>
              <a:rPr lang="en-CA" sz="2800" spc="-150" dirty="0">
                <a:solidFill>
                  <a:srgbClr val="000000"/>
                </a:solidFill>
              </a:rPr>
              <a:t>Images by Taina Kanerva</a:t>
            </a:r>
          </a:p>
        </p:txBody>
      </p:sp>
    </p:spTree>
    <p:extLst>
      <p:ext uri="{BB962C8B-B14F-4D97-AF65-F5344CB8AC3E}">
        <p14:creationId xmlns:p14="http://schemas.microsoft.com/office/powerpoint/2010/main" val="120157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ommon Threads">
      <a:dk1>
        <a:srgbClr val="00A6A2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mon Threads">
      <a:majorFont>
        <a:latin typeface="Incised901 Lt B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ubtitle/title slide">
  <a:themeElements>
    <a:clrScheme name="Custom 6">
      <a:dk1>
        <a:srgbClr val="00A6A2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7F7F7F"/>
      </a:folHlink>
    </a:clrScheme>
    <a:fontScheme name="Common Threads">
      <a:majorFont>
        <a:latin typeface="Incised901 Lt B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nfo slide">
  <a:themeElements>
    <a:clrScheme name="Custom 5">
      <a:dk1>
        <a:srgbClr val="00A6A2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A6A2"/>
      </a:folHlink>
    </a:clrScheme>
    <a:fontScheme name="Common Threads">
      <a:majorFont>
        <a:latin typeface="Incised901 Lt B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stom Design">
  <a:themeElements>
    <a:clrScheme name="Common Threads">
      <a:dk1>
        <a:srgbClr val="00A6A2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mon Threads">
      <a:majorFont>
        <a:latin typeface="Incised901 Lt BT"/>
        <a:ea typeface=""/>
        <a:cs typeface=""/>
      </a:majorFont>
      <a:minorFont>
        <a:latin typeface="Incised901 Lt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1274</TotalTime>
  <Words>410</Words>
  <Application>Microsoft Office PowerPoint</Application>
  <PresentationFormat>On-screen Show (4:3)</PresentationFormat>
  <Paragraphs>49</Paragraphs>
  <Slides>64</Slides>
  <Notes>64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64</vt:i4>
      </vt:variant>
    </vt:vector>
  </HeadingPairs>
  <TitlesOfParts>
    <vt:vector size="72" baseType="lpstr">
      <vt:lpstr>Arial</vt:lpstr>
      <vt:lpstr>Calibri</vt:lpstr>
      <vt:lpstr>Incised901 Lt BT</vt:lpstr>
      <vt:lpstr>Wingdings</vt:lpstr>
      <vt:lpstr>Custom Design</vt:lpstr>
      <vt:lpstr>subtitle/title slide</vt:lpstr>
      <vt:lpstr>info slide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ferorek</dc:creator>
  <cp:lastModifiedBy>Ferorelli, Kristina</cp:lastModifiedBy>
  <cp:revision>120</cp:revision>
  <cp:lastPrinted>2016-01-20T19:50:32Z</cp:lastPrinted>
  <dcterms:created xsi:type="dcterms:W3CDTF">2015-05-19T15:54:27Z</dcterms:created>
  <dcterms:modified xsi:type="dcterms:W3CDTF">2016-11-15T16:37:50Z</dcterms:modified>
</cp:coreProperties>
</file>